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8"/>
  </p:handoutMasterIdLst>
  <p:sldIdLst>
    <p:sldId id="256" r:id="rId2"/>
    <p:sldId id="257" r:id="rId3"/>
    <p:sldId id="258" r:id="rId4"/>
    <p:sldId id="259" r:id="rId5"/>
    <p:sldId id="260" r:id="rId6"/>
    <p:sldId id="261" r:id="rId7"/>
    <p:sldId id="262" r:id="rId8"/>
    <p:sldId id="263" r:id="rId9"/>
    <p:sldId id="264" r:id="rId10"/>
    <p:sldId id="265" r:id="rId11"/>
    <p:sldId id="266" r:id="rId12"/>
    <p:sldId id="272"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692A870-EBDB-47F6-B80A-7CA76BDB3B13}" type="datetimeFigureOut">
              <a:rPr lang="en-US" smtClean="0"/>
              <a:pPr/>
              <a:t>2/23/2010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2717F0E-B82B-425D-957E-8AF23FCE8DD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A3A2374C-4207-4544-91E6-1B2BE6954BD5}" type="datetimeFigureOut">
              <a:rPr lang="en-US" smtClean="0"/>
              <a:pPr/>
              <a:t>2/23/2010</a:t>
            </a:fld>
            <a:endParaRPr lang="en-US"/>
          </a:p>
        </p:txBody>
      </p:sp>
      <p:sp>
        <p:nvSpPr>
          <p:cNvPr id="16" name="Slide Number Placeholder 15"/>
          <p:cNvSpPr>
            <a:spLocks noGrp="1"/>
          </p:cNvSpPr>
          <p:nvPr>
            <p:ph type="sldNum" sz="quarter" idx="11"/>
          </p:nvPr>
        </p:nvSpPr>
        <p:spPr/>
        <p:txBody>
          <a:bodyPr/>
          <a:lstStyle/>
          <a:p>
            <a:fld id="{626524B7-F207-4410-A59F-A698367505DF}"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A2374C-4207-4544-91E6-1B2BE6954BD5}" type="datetimeFigureOut">
              <a:rPr lang="en-US" smtClean="0"/>
              <a:pPr/>
              <a:t>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6524B7-F207-4410-A59F-A698367505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A2374C-4207-4544-91E6-1B2BE6954BD5}" type="datetimeFigureOut">
              <a:rPr lang="en-US" smtClean="0"/>
              <a:pPr/>
              <a:t>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6524B7-F207-4410-A59F-A698367505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A3A2374C-4207-4544-91E6-1B2BE6954BD5}" type="datetimeFigureOut">
              <a:rPr lang="en-US" smtClean="0"/>
              <a:pPr/>
              <a:t>2/23/2010</a:t>
            </a:fld>
            <a:endParaRPr lang="en-US"/>
          </a:p>
        </p:txBody>
      </p:sp>
      <p:sp>
        <p:nvSpPr>
          <p:cNvPr id="15" name="Slide Number Placeholder 14"/>
          <p:cNvSpPr>
            <a:spLocks noGrp="1"/>
          </p:cNvSpPr>
          <p:nvPr>
            <p:ph type="sldNum" sz="quarter" idx="15"/>
          </p:nvPr>
        </p:nvSpPr>
        <p:spPr/>
        <p:txBody>
          <a:bodyPr/>
          <a:lstStyle>
            <a:lvl1pPr algn="ctr">
              <a:defRPr/>
            </a:lvl1pPr>
          </a:lstStyle>
          <a:p>
            <a:fld id="{626524B7-F207-4410-A59F-A698367505DF}"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3A2374C-4207-4544-91E6-1B2BE6954BD5}" type="datetimeFigureOut">
              <a:rPr lang="en-US" smtClean="0"/>
              <a:pPr/>
              <a:t>2/23/2010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6524B7-F207-4410-A59F-A698367505DF}"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3A2374C-4207-4544-91E6-1B2BE6954BD5}" type="datetimeFigureOut">
              <a:rPr lang="en-US" smtClean="0"/>
              <a:pPr/>
              <a:t>2/23/2010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6524B7-F207-4410-A59F-A698367505DF}"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626524B7-F207-4410-A59F-A698367505DF}"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A3A2374C-4207-4544-91E6-1B2BE6954BD5}" type="datetimeFigureOut">
              <a:rPr lang="en-US" smtClean="0"/>
              <a:pPr/>
              <a:t>2/23/2010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3A2374C-4207-4544-91E6-1B2BE6954BD5}" type="datetimeFigureOut">
              <a:rPr lang="en-US" smtClean="0"/>
              <a:pPr/>
              <a:t>2/23/2010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6524B7-F207-4410-A59F-A698367505DF}"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A2374C-4207-4544-91E6-1B2BE6954BD5}" type="datetimeFigureOut">
              <a:rPr lang="en-US" smtClean="0"/>
              <a:pPr/>
              <a:t>2/23/2010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6524B7-F207-4410-A59F-A698367505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A3A2374C-4207-4544-91E6-1B2BE6954BD5}" type="datetimeFigureOut">
              <a:rPr lang="en-US" smtClean="0"/>
              <a:pPr/>
              <a:t>2/23/2010</a:t>
            </a:fld>
            <a:endParaRPr lang="en-US"/>
          </a:p>
        </p:txBody>
      </p:sp>
      <p:sp>
        <p:nvSpPr>
          <p:cNvPr id="9" name="Slide Number Placeholder 8"/>
          <p:cNvSpPr>
            <a:spLocks noGrp="1"/>
          </p:cNvSpPr>
          <p:nvPr>
            <p:ph type="sldNum" sz="quarter" idx="15"/>
          </p:nvPr>
        </p:nvSpPr>
        <p:spPr/>
        <p:txBody>
          <a:bodyPr/>
          <a:lstStyle/>
          <a:p>
            <a:fld id="{626524B7-F207-4410-A59F-A698367505DF}"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A3A2374C-4207-4544-91E6-1B2BE6954BD5}" type="datetimeFigureOut">
              <a:rPr lang="en-US" smtClean="0"/>
              <a:pPr/>
              <a:t>2/23/2010</a:t>
            </a:fld>
            <a:endParaRPr lang="en-US"/>
          </a:p>
        </p:txBody>
      </p:sp>
      <p:sp>
        <p:nvSpPr>
          <p:cNvPr id="9" name="Slide Number Placeholder 8"/>
          <p:cNvSpPr>
            <a:spLocks noGrp="1"/>
          </p:cNvSpPr>
          <p:nvPr>
            <p:ph type="sldNum" sz="quarter" idx="11"/>
          </p:nvPr>
        </p:nvSpPr>
        <p:spPr/>
        <p:txBody>
          <a:bodyPr/>
          <a:lstStyle/>
          <a:p>
            <a:fld id="{626524B7-F207-4410-A59F-A698367505DF}"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3A2374C-4207-4544-91E6-1B2BE6954BD5}" type="datetimeFigureOut">
              <a:rPr lang="en-US" smtClean="0"/>
              <a:pPr/>
              <a:t>2/23/2010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26524B7-F207-4410-A59F-A698367505DF}"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Sage Nichols</a:t>
            </a:r>
          </a:p>
          <a:p>
            <a:endParaRPr lang="en-US" dirty="0"/>
          </a:p>
        </p:txBody>
      </p:sp>
      <p:sp>
        <p:nvSpPr>
          <p:cNvPr id="2" name="Title 1"/>
          <p:cNvSpPr>
            <a:spLocks noGrp="1"/>
          </p:cNvSpPr>
          <p:nvPr>
            <p:ph type="ctrTitle"/>
          </p:nvPr>
        </p:nvSpPr>
        <p:spPr/>
        <p:txBody>
          <a:bodyPr/>
          <a:lstStyle/>
          <a:p>
            <a:r>
              <a:rPr smtClean="0"/>
              <a:t>The Witch Trial: The Devil in Salem Village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Soon the girls had the run of the town, pointing fingers and sending those they didn’t like to their deaths.  During the trials they would be seen spitting pins and twisting into painful contortions saying the witch was doing it to them.  It gave them a sense of freedom that they hadn’t experienced a sort of high.  People listened to them and they were now the center of attention.  That was reason enough for those girls to lie and cause drama.  Puritans were very strict and a girl had even less privileges, but with the witch-madness it gave them a way to let out suppressed behaviors</a:t>
            </a:r>
            <a:endParaRPr lang="en-US" dirty="0"/>
          </a:p>
        </p:txBody>
      </p:sp>
      <p:sp>
        <p:nvSpPr>
          <p:cNvPr id="3" name="Title 2"/>
          <p:cNvSpPr>
            <a:spLocks noGrp="1"/>
          </p:cNvSpPr>
          <p:nvPr>
            <p:ph type="title"/>
          </p:nvPr>
        </p:nvSpPr>
        <p:spPr/>
        <p:txBody>
          <a:bodyPr/>
          <a:lstStyle/>
          <a:p>
            <a:pPr algn="ctr"/>
            <a:r>
              <a:rPr lang="en-US" dirty="0" smtClean="0"/>
              <a:t>Freedom</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More witches were accused of signing the Devil’s book and doing his bidding.  There was barely a person left in the town who hadn’t been convicted.</a:t>
            </a:r>
          </a:p>
          <a:p>
            <a:pPr lvl="1"/>
            <a:r>
              <a:rPr lang="en-US" dirty="0" smtClean="0"/>
              <a:t>If they gave a confession, they would have clear but temporary path to freedom.</a:t>
            </a:r>
          </a:p>
          <a:p>
            <a:r>
              <a:rPr lang="en-US" dirty="0" smtClean="0"/>
              <a:t>All they had to do was confess to being a witch, confirm and elaborate the current story of the devil, his book, his evil meetings, and give names of other witches- even if they were already jailed or had been executed.</a:t>
            </a:r>
          </a:p>
        </p:txBody>
      </p:sp>
      <p:sp>
        <p:nvSpPr>
          <p:cNvPr id="3" name="Title 2"/>
          <p:cNvSpPr>
            <a:spLocks noGrp="1"/>
          </p:cNvSpPr>
          <p:nvPr>
            <p:ph type="title"/>
          </p:nvPr>
        </p:nvSpPr>
        <p:spPr/>
        <p:txBody>
          <a:bodyPr/>
          <a:lstStyle/>
          <a:p>
            <a:pPr algn="ctr"/>
            <a:r>
              <a:rPr lang="en-US" dirty="0" smtClean="0"/>
              <a:t>Confessions of a Witch</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rial.jpg"/>
          <p:cNvPicPr>
            <a:picLocks noChangeAspect="1"/>
          </p:cNvPicPr>
          <p:nvPr/>
        </p:nvPicPr>
        <p:blipFill>
          <a:blip r:embed="rId2"/>
          <a:stretch>
            <a:fillRect/>
          </a:stretch>
        </p:blipFill>
        <p:spPr>
          <a:xfrm>
            <a:off x="990600" y="609600"/>
            <a:ext cx="7100368" cy="4944074"/>
          </a:xfrm>
          <a:prstGeom prst="rect">
            <a:avLst/>
          </a:prstGeom>
        </p:spPr>
      </p:pic>
      <p:sp>
        <p:nvSpPr>
          <p:cNvPr id="4" name="Rectangle 3"/>
          <p:cNvSpPr/>
          <p:nvPr/>
        </p:nvSpPr>
        <p:spPr>
          <a:xfrm>
            <a:off x="1981200" y="5486400"/>
            <a:ext cx="4572000" cy="276999"/>
          </a:xfrm>
          <a:prstGeom prst="rect">
            <a:avLst/>
          </a:prstGeom>
        </p:spPr>
        <p:txBody>
          <a:bodyPr>
            <a:spAutoFit/>
          </a:bodyPr>
          <a:lstStyle/>
          <a:p>
            <a:pPr algn="ctr"/>
            <a:r>
              <a:rPr lang="en-US" sz="1200" dirty="0" smtClean="0"/>
              <a:t>http://people.ucls.uchicago.edu/~cmanner/salem8/witch.jpg</a:t>
            </a:r>
            <a:endParaRPr lang="en-US"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 September 22 seven witches and one wizard were carted off to Gallows Hill.  Those executed for witch-craft were not given a proper burial, but were rolled down the hill into a ditch.  Family members would have to retrieve the bodies if they wanted to bury them.  In the end nineteen were sent to their deaths, only one was pressed to death. </a:t>
            </a:r>
          </a:p>
          <a:p>
            <a:endParaRPr lang="en-US" dirty="0"/>
          </a:p>
        </p:txBody>
      </p:sp>
      <p:sp>
        <p:nvSpPr>
          <p:cNvPr id="3" name="Title 2"/>
          <p:cNvSpPr>
            <a:spLocks noGrp="1"/>
          </p:cNvSpPr>
          <p:nvPr>
            <p:ph type="title"/>
          </p:nvPr>
        </p:nvSpPr>
        <p:spPr/>
        <p:txBody>
          <a:bodyPr/>
          <a:lstStyle/>
          <a:p>
            <a:pPr algn="ctr"/>
            <a:r>
              <a:rPr lang="en-US" dirty="0" smtClean="0"/>
              <a:t>Gallows Hill</a:t>
            </a:r>
            <a:endParaRPr lang="en-US" dirty="0"/>
          </a:p>
        </p:txBody>
      </p:sp>
      <p:pic>
        <p:nvPicPr>
          <p:cNvPr id="4" name="Picture 3" descr="hill.jpg"/>
          <p:cNvPicPr>
            <a:picLocks noChangeAspect="1"/>
          </p:cNvPicPr>
          <p:nvPr/>
        </p:nvPicPr>
        <p:blipFill>
          <a:blip r:embed="rId2" cstate="print"/>
          <a:stretch>
            <a:fillRect/>
          </a:stretch>
        </p:blipFill>
        <p:spPr>
          <a:xfrm>
            <a:off x="5105400" y="4114800"/>
            <a:ext cx="3675289" cy="203595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madness finally ended when the fingers were pointed at the governor’s wife and he stopped the trials then. Five years after the Salem Witch Trials, a judge by the name of Samuel Sewall decided to repent his actions over the trials which he had presided. During the annual day of fasting and prayer at Boston’s Third Church, he stood silently as the minister told the congregation that Sewall, “desires to take the blame and shame of it.”</a:t>
            </a:r>
            <a:endParaRPr lang="en-US" dirty="0"/>
          </a:p>
        </p:txBody>
      </p:sp>
      <p:sp>
        <p:nvSpPr>
          <p:cNvPr id="3" name="Title 2"/>
          <p:cNvSpPr>
            <a:spLocks noGrp="1"/>
          </p:cNvSpPr>
          <p:nvPr>
            <p:ph type="title"/>
          </p:nvPr>
        </p:nvSpPr>
        <p:spPr/>
        <p:txBody>
          <a:bodyPr/>
          <a:lstStyle/>
          <a:p>
            <a:pPr algn="ctr"/>
            <a:r>
              <a:rPr lang="en-US" dirty="0" smtClean="0"/>
              <a:t>The End</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ursemem2.jpg"/>
          <p:cNvPicPr>
            <a:picLocks noChangeAspect="1"/>
          </p:cNvPicPr>
          <p:nvPr/>
        </p:nvPicPr>
        <p:blipFill>
          <a:blip r:embed="rId2" cstate="print"/>
          <a:stretch>
            <a:fillRect/>
          </a:stretch>
        </p:blipFill>
        <p:spPr>
          <a:xfrm>
            <a:off x="5867400" y="2286000"/>
            <a:ext cx="2971800" cy="3962400"/>
          </a:xfrm>
          <a:prstGeom prst="rect">
            <a:avLst/>
          </a:prstGeom>
        </p:spPr>
      </p:pic>
      <p:sp>
        <p:nvSpPr>
          <p:cNvPr id="2" name="Content Placeholder 1"/>
          <p:cNvSpPr>
            <a:spLocks noGrp="1"/>
          </p:cNvSpPr>
          <p:nvPr>
            <p:ph idx="1"/>
          </p:nvPr>
        </p:nvSpPr>
        <p:spPr>
          <a:xfrm>
            <a:off x="457200" y="1600200"/>
            <a:ext cx="5562600" cy="4495800"/>
          </a:xfrm>
        </p:spPr>
        <p:txBody>
          <a:bodyPr/>
          <a:lstStyle/>
          <a:p>
            <a:r>
              <a:rPr lang="en-US" dirty="0" smtClean="0"/>
              <a:t> How does a town live down the actions of hundreds of years ago?  Do the spirits of those unjustly accused still walk the city of Salem?  The memories are too strong to suppress.  Recently there have been memorials made to those poor souls and hopefully they can rest in peace.</a:t>
            </a:r>
          </a:p>
          <a:p>
            <a:pPr>
              <a:buNone/>
            </a:pPr>
            <a:endParaRPr lang="en-US" dirty="0"/>
          </a:p>
        </p:txBody>
      </p:sp>
      <p:sp>
        <p:nvSpPr>
          <p:cNvPr id="3" name="Title 2"/>
          <p:cNvSpPr>
            <a:spLocks noGrp="1"/>
          </p:cNvSpPr>
          <p:nvPr>
            <p:ph type="title"/>
          </p:nvPr>
        </p:nvSpPr>
        <p:spPr/>
        <p:txBody>
          <a:bodyPr/>
          <a:lstStyle/>
          <a:p>
            <a:pPr algn="ctr"/>
            <a:r>
              <a:rPr lang="en-US" dirty="0" smtClean="0"/>
              <a:t>Salem Now</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people of Salem whole heartedly believed that they were surrounded by witches.  People who would do them harm magically and they tried to exterminate them.  They were frightened of what they didn’t understand and nineteen people paid the price.  But the question still remains was it only the actions of several hysterical girls, who thought that their dabbling in what they believed to be magic, would send them to hell so they accused their neighbors in guilt?  Or did something evil come to Salem Village and bring about their mania?  That is for you to decide.</a:t>
            </a:r>
            <a:endParaRPr lang="en-US" dirty="0"/>
          </a:p>
        </p:txBody>
      </p:sp>
      <p:sp>
        <p:nvSpPr>
          <p:cNvPr id="3" name="Title 2"/>
          <p:cNvSpPr>
            <a:spLocks noGrp="1"/>
          </p:cNvSpPr>
          <p:nvPr>
            <p:ph type="title"/>
          </p:nvPr>
        </p:nvSpPr>
        <p:spPr/>
        <p:txBody>
          <a:bodyPr/>
          <a:lstStyle/>
          <a:p>
            <a:pPr algn="ctr"/>
            <a:r>
              <a:rPr lang="en-US" dirty="0" smtClean="0"/>
              <a:t>Conclusion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p_of_Salem_Village.jpg"/>
          <p:cNvPicPr>
            <a:picLocks noGrp="1" noChangeAspect="1"/>
          </p:cNvPicPr>
          <p:nvPr>
            <p:ph idx="1"/>
          </p:nvPr>
        </p:nvPicPr>
        <p:blipFill>
          <a:blip r:embed="rId2" cstate="print"/>
          <a:stretch>
            <a:fillRect/>
          </a:stretch>
        </p:blipFill>
        <p:spPr>
          <a:xfrm>
            <a:off x="1066800" y="1524000"/>
            <a:ext cx="7086600" cy="5003271"/>
          </a:xfrm>
        </p:spPr>
      </p:pic>
      <p:sp>
        <p:nvSpPr>
          <p:cNvPr id="3" name="Title 2"/>
          <p:cNvSpPr>
            <a:spLocks noGrp="1"/>
          </p:cNvSpPr>
          <p:nvPr>
            <p:ph type="title"/>
          </p:nvPr>
        </p:nvSpPr>
        <p:spPr/>
        <p:txBody>
          <a:bodyPr/>
          <a:lstStyle/>
          <a:p>
            <a:pPr algn="ctr"/>
            <a:r>
              <a:rPr smtClean="0"/>
              <a:t>Map of Salem Village in 1692</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smtClean="0"/>
              <a:t>The Stereotypical Witch</a:t>
            </a:r>
            <a:endParaRPr lang="en-US" dirty="0"/>
          </a:p>
        </p:txBody>
      </p:sp>
      <p:sp>
        <p:nvSpPr>
          <p:cNvPr id="5" name="Content Placeholder 4"/>
          <p:cNvSpPr>
            <a:spLocks noGrp="1"/>
          </p:cNvSpPr>
          <p:nvPr>
            <p:ph idx="1"/>
          </p:nvPr>
        </p:nvSpPr>
        <p:spPr/>
        <p:txBody>
          <a:bodyPr/>
          <a:lstStyle/>
          <a:p>
            <a:pPr marL="274320" lvl="1">
              <a:spcBef>
                <a:spcPts val="600"/>
              </a:spcBef>
              <a:buClr>
                <a:schemeClr val="accent2"/>
              </a:buClr>
            </a:pPr>
            <a:r>
              <a:rPr lang="en-US" dirty="0" smtClean="0">
                <a:solidFill>
                  <a:schemeClr val="tx1"/>
                </a:solidFill>
              </a:rPr>
              <a:t>Most people think of a witch having a pointed nose, dresses in black, wears a black pointed hat, flies on a broomstick and is accompanied by a black cat</a:t>
            </a:r>
          </a:p>
          <a:p>
            <a:pPr marL="640080" lvl="2">
              <a:spcBef>
                <a:spcPts val="600"/>
              </a:spcBef>
              <a:buClr>
                <a:schemeClr val="accent2"/>
              </a:buClr>
            </a:pPr>
            <a:r>
              <a:rPr lang="en-US" dirty="0" smtClean="0"/>
              <a:t>Witches in literature</a:t>
            </a:r>
          </a:p>
          <a:p>
            <a:pPr marL="914400" lvl="3">
              <a:spcBef>
                <a:spcPts val="600"/>
              </a:spcBef>
              <a:buClr>
                <a:schemeClr val="accent2"/>
              </a:buClr>
            </a:pPr>
            <a:r>
              <a:rPr lang="en-US" dirty="0" smtClean="0">
                <a:solidFill>
                  <a:schemeClr val="tx2"/>
                </a:solidFill>
              </a:rPr>
              <a:t>Wizard of Oz</a:t>
            </a:r>
          </a:p>
          <a:p>
            <a:pPr marL="914400" lvl="3">
              <a:spcBef>
                <a:spcPts val="600"/>
              </a:spcBef>
              <a:buClr>
                <a:schemeClr val="accent2"/>
              </a:buClr>
            </a:pPr>
            <a:r>
              <a:rPr lang="en-US" dirty="0" smtClean="0">
                <a:solidFill>
                  <a:schemeClr val="tx2"/>
                </a:solidFill>
              </a:rPr>
              <a:t>Macbeth</a:t>
            </a:r>
          </a:p>
          <a:p>
            <a:pPr marL="914400" lvl="3">
              <a:spcBef>
                <a:spcPts val="600"/>
              </a:spcBef>
              <a:buClr>
                <a:schemeClr val="accent2"/>
              </a:buClr>
            </a:pPr>
            <a:r>
              <a:rPr lang="en-US" dirty="0" smtClean="0">
                <a:solidFill>
                  <a:schemeClr val="tx2"/>
                </a:solidFill>
              </a:rPr>
              <a:t>Hansel and Gretel</a:t>
            </a:r>
          </a:p>
          <a:p>
            <a:pPr marL="914400" lvl="3">
              <a:spcBef>
                <a:spcPts val="600"/>
              </a:spcBef>
              <a:buClr>
                <a:schemeClr val="accent2"/>
              </a:buClr>
            </a:pPr>
            <a:r>
              <a:rPr lang="en-US" dirty="0" smtClean="0">
                <a:solidFill>
                  <a:schemeClr val="tx2"/>
                </a:solidFill>
              </a:rPr>
              <a:t>Snow White</a:t>
            </a:r>
          </a:p>
          <a:p>
            <a:endParaRPr lang="en-US" dirty="0"/>
          </a:p>
        </p:txBody>
      </p:sp>
      <p:pic>
        <p:nvPicPr>
          <p:cNvPr id="6" name="Picture 5" descr="wicked_witch.jpg"/>
          <p:cNvPicPr>
            <a:picLocks noChangeAspect="1"/>
          </p:cNvPicPr>
          <p:nvPr/>
        </p:nvPicPr>
        <p:blipFill>
          <a:blip r:embed="rId2" cstate="print"/>
          <a:stretch>
            <a:fillRect/>
          </a:stretch>
        </p:blipFill>
        <p:spPr>
          <a:xfrm>
            <a:off x="3886200" y="2667000"/>
            <a:ext cx="3910445" cy="2867660"/>
          </a:xfrm>
          <a:prstGeom prst="rect">
            <a:avLst/>
          </a:prstGeom>
          <a:effectLst>
            <a:glow rad="101600">
              <a:schemeClr val="bg1">
                <a:lumMod val="75000"/>
                <a:lumOff val="25000"/>
                <a:alpha val="60000"/>
              </a:schemeClr>
            </a:glow>
          </a:effectLst>
        </p:spPr>
      </p:pic>
      <p:sp>
        <p:nvSpPr>
          <p:cNvPr id="7" name="Rectangle 6"/>
          <p:cNvSpPr/>
          <p:nvPr/>
        </p:nvSpPr>
        <p:spPr>
          <a:xfrm>
            <a:off x="3886200" y="5638801"/>
            <a:ext cx="4191000" cy="261610"/>
          </a:xfrm>
          <a:prstGeom prst="rect">
            <a:avLst/>
          </a:prstGeom>
        </p:spPr>
        <p:txBody>
          <a:bodyPr wrap="square">
            <a:spAutoFit/>
          </a:bodyPr>
          <a:lstStyle/>
          <a:p>
            <a:r>
              <a:rPr lang="en-US" sz="1100" dirty="0" smtClean="0"/>
              <a:t>http://protoplasm.files.wordpress.com/2009/10/wicked-witch.jpg</a:t>
            </a:r>
            <a:endParaRPr lang="en-US" sz="11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Puritan’s and many others in early Europe believed it was a person who could do harm magically.</a:t>
            </a:r>
          </a:p>
          <a:p>
            <a:pPr lvl="1"/>
            <a:r>
              <a:rPr lang="en-US" dirty="0" smtClean="0"/>
              <a:t>Livestock</a:t>
            </a:r>
          </a:p>
          <a:p>
            <a:pPr lvl="1"/>
            <a:r>
              <a:rPr lang="en-US" dirty="0" smtClean="0"/>
              <a:t>Crops</a:t>
            </a:r>
          </a:p>
          <a:p>
            <a:pPr lvl="1"/>
            <a:r>
              <a:rPr lang="en-US" dirty="0" smtClean="0"/>
              <a:t>Storms</a:t>
            </a:r>
          </a:p>
          <a:p>
            <a:pPr lvl="1"/>
            <a:r>
              <a:rPr lang="en-US" dirty="0" smtClean="0"/>
              <a:t>Diseases</a:t>
            </a:r>
          </a:p>
          <a:p>
            <a:pPr lvl="1"/>
            <a:r>
              <a:rPr lang="en-US" dirty="0" smtClean="0"/>
              <a:t>Sexual Dysfunctions</a:t>
            </a:r>
          </a:p>
          <a:p>
            <a:pPr lvl="1"/>
            <a:r>
              <a:rPr lang="en-US" dirty="0" smtClean="0"/>
              <a:t>Family Feuds</a:t>
            </a:r>
          </a:p>
          <a:p>
            <a:pPr lvl="1"/>
            <a:r>
              <a:rPr lang="en-US" dirty="0" smtClean="0"/>
              <a:t>Marital Discord</a:t>
            </a:r>
          </a:p>
          <a:p>
            <a:pPr lvl="1"/>
            <a:r>
              <a:rPr lang="en-US" dirty="0" smtClean="0"/>
              <a:t>Local </a:t>
            </a:r>
            <a:r>
              <a:rPr lang="en-US" dirty="0" smtClean="0"/>
              <a:t>Politics</a:t>
            </a:r>
            <a:endParaRPr lang="en-US" dirty="0" smtClean="0"/>
          </a:p>
        </p:txBody>
      </p:sp>
      <p:sp>
        <p:nvSpPr>
          <p:cNvPr id="3" name="Title 2"/>
          <p:cNvSpPr>
            <a:spLocks noGrp="1"/>
          </p:cNvSpPr>
          <p:nvPr>
            <p:ph type="title"/>
          </p:nvPr>
        </p:nvSpPr>
        <p:spPr/>
        <p:txBody>
          <a:bodyPr>
            <a:normAutofit fontScale="90000"/>
          </a:bodyPr>
          <a:lstStyle/>
          <a:p>
            <a:pPr algn="ctr"/>
            <a:r>
              <a:rPr smtClean="0"/>
              <a:t>W</a:t>
            </a:r>
            <a:r>
              <a:rPr lang="en-US" dirty="0" smtClean="0"/>
              <a:t>ha</a:t>
            </a:r>
            <a:r>
              <a:rPr smtClean="0"/>
              <a:t>t was a Witch in the eyes of a Puritan?</a:t>
            </a:r>
            <a:endParaRPr lang="en-US" dirty="0"/>
          </a:p>
        </p:txBody>
      </p:sp>
      <p:pic>
        <p:nvPicPr>
          <p:cNvPr id="5" name="Picture 4" descr="devil.gif"/>
          <p:cNvPicPr>
            <a:picLocks noChangeAspect="1"/>
          </p:cNvPicPr>
          <p:nvPr/>
        </p:nvPicPr>
        <p:blipFill>
          <a:blip r:embed="rId2"/>
          <a:stretch>
            <a:fillRect/>
          </a:stretch>
        </p:blipFill>
        <p:spPr>
          <a:xfrm>
            <a:off x="4191000" y="2514600"/>
            <a:ext cx="3810000" cy="3333750"/>
          </a:xfrm>
          <a:prstGeom prst="rect">
            <a:avLst/>
          </a:prstGeom>
        </p:spPr>
      </p:pic>
      <p:sp>
        <p:nvSpPr>
          <p:cNvPr id="6" name="Rectangle 5"/>
          <p:cNvSpPr/>
          <p:nvPr/>
        </p:nvSpPr>
        <p:spPr>
          <a:xfrm>
            <a:off x="3733800" y="5943600"/>
            <a:ext cx="4572000" cy="307777"/>
          </a:xfrm>
          <a:prstGeom prst="rect">
            <a:avLst/>
          </a:prstGeom>
        </p:spPr>
        <p:txBody>
          <a:bodyPr wrap="square">
            <a:spAutoFit/>
          </a:bodyPr>
          <a:lstStyle/>
          <a:p>
            <a:pPr algn="ctr"/>
            <a:r>
              <a:rPr lang="en-US" sz="1400" dirty="0" smtClean="0"/>
              <a:t>http://www.pendlewitches.co.uk/images/witches.gif</a:t>
            </a:r>
            <a:endParaRPr lang="en-US"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err="1" smtClean="0"/>
              <a:t>Malleus</a:t>
            </a:r>
            <a:r>
              <a:rPr lang="en-US" dirty="0" smtClean="0"/>
              <a:t> </a:t>
            </a:r>
            <a:r>
              <a:rPr lang="en-US" dirty="0" err="1" smtClean="0"/>
              <a:t>Maleficarum</a:t>
            </a:r>
            <a:r>
              <a:rPr lang="en-US" dirty="0" smtClean="0"/>
              <a:t>, “Witches Hammer”, was written to assist witch-hunters in their efforts of finding and persecuting a witch.</a:t>
            </a:r>
          </a:p>
          <a:p>
            <a:r>
              <a:rPr lang="en-US" dirty="0" smtClean="0"/>
              <a:t>Women were mostly blamed due to </a:t>
            </a:r>
          </a:p>
          <a:p>
            <a:pPr>
              <a:buNone/>
            </a:pPr>
            <a:r>
              <a:rPr lang="en-US" dirty="0" smtClean="0"/>
              <a:t>	their untamed sexuality.</a:t>
            </a:r>
          </a:p>
          <a:p>
            <a:pPr>
              <a:buNone/>
            </a:pPr>
            <a:endParaRPr lang="en-US" dirty="0"/>
          </a:p>
        </p:txBody>
      </p:sp>
      <p:sp>
        <p:nvSpPr>
          <p:cNvPr id="3" name="Title 2"/>
          <p:cNvSpPr>
            <a:spLocks noGrp="1"/>
          </p:cNvSpPr>
          <p:nvPr>
            <p:ph type="title"/>
          </p:nvPr>
        </p:nvSpPr>
        <p:spPr/>
        <p:txBody>
          <a:bodyPr/>
          <a:lstStyle/>
          <a:p>
            <a:pPr algn="ctr"/>
            <a:r>
              <a:rPr smtClean="0"/>
              <a:t>The Malleus Maleficarum</a:t>
            </a:r>
            <a:endParaRPr lang="en-US" dirty="0"/>
          </a:p>
        </p:txBody>
      </p:sp>
      <p:pic>
        <p:nvPicPr>
          <p:cNvPr id="4" name="Picture 3" descr="malleus.jpg"/>
          <p:cNvPicPr>
            <a:picLocks noChangeAspect="1"/>
          </p:cNvPicPr>
          <p:nvPr/>
        </p:nvPicPr>
        <p:blipFill>
          <a:blip r:embed="rId2" cstate="print"/>
          <a:stretch>
            <a:fillRect/>
          </a:stretch>
        </p:blipFill>
        <p:spPr>
          <a:xfrm>
            <a:off x="6172200" y="2590800"/>
            <a:ext cx="2167118" cy="332384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witch-madness began in the home of the Puritan preacher Samuel Parris.</a:t>
            </a:r>
          </a:p>
          <a:p>
            <a:r>
              <a:rPr lang="en-US" dirty="0" smtClean="0"/>
              <a:t>His slave </a:t>
            </a:r>
            <a:r>
              <a:rPr lang="en-US" dirty="0" err="1" smtClean="0"/>
              <a:t>Tituba</a:t>
            </a:r>
            <a:r>
              <a:rPr lang="en-US" dirty="0" smtClean="0"/>
              <a:t> told stories of voodoo and spirits to his nine-year-old daughter Betty and her cousin Abigail Williams.  They were quickly joined by other girls in the town.  The young girls wanted </a:t>
            </a:r>
            <a:r>
              <a:rPr lang="en-US" dirty="0" err="1" smtClean="0"/>
              <a:t>Tituba</a:t>
            </a:r>
            <a:r>
              <a:rPr lang="en-US" dirty="0" smtClean="0"/>
              <a:t> to tell them scary stories and have their fortunes told.</a:t>
            </a:r>
          </a:p>
        </p:txBody>
      </p:sp>
      <p:sp>
        <p:nvSpPr>
          <p:cNvPr id="3" name="Title 2"/>
          <p:cNvSpPr>
            <a:spLocks noGrp="1"/>
          </p:cNvSpPr>
          <p:nvPr>
            <p:ph type="title"/>
          </p:nvPr>
        </p:nvSpPr>
        <p:spPr/>
        <p:txBody>
          <a:bodyPr/>
          <a:lstStyle/>
          <a:p>
            <a:pPr algn="ctr"/>
            <a:r>
              <a:rPr smtClean="0"/>
              <a:t>Witches in Salem</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The Possessed Girls</a:t>
            </a:r>
            <a:endParaRPr lang="en-US" dirty="0"/>
          </a:p>
        </p:txBody>
      </p:sp>
      <p:sp>
        <p:nvSpPr>
          <p:cNvPr id="4" name="Content Placeholder 3"/>
          <p:cNvSpPr>
            <a:spLocks noGrp="1"/>
          </p:cNvSpPr>
          <p:nvPr>
            <p:ph idx="1"/>
          </p:nvPr>
        </p:nvSpPr>
        <p:spPr/>
        <p:txBody>
          <a:bodyPr>
            <a:normAutofit lnSpcReduction="10000"/>
          </a:bodyPr>
          <a:lstStyle/>
          <a:p>
            <a:r>
              <a:rPr lang="en-US" dirty="0" smtClean="0"/>
              <a:t>In the beginning Betty would stare and start screaming if anyone asked her what was the matter.</a:t>
            </a:r>
          </a:p>
          <a:p>
            <a:r>
              <a:rPr lang="en-US" dirty="0" smtClean="0"/>
              <a:t>Abigail ran under the furniture on all fours and barked like a dog then would fall into convulsions.</a:t>
            </a:r>
          </a:p>
          <a:p>
            <a:r>
              <a:rPr lang="en-US" dirty="0" smtClean="0"/>
              <a:t> The members of the church thought that prayer would heal the two girls, but even at the words, “Our Father,” Betty and Abigail would begin screaming and stamping their feet to drown out the sounds of the holy words.  Once in an episode, Betty hurled the Bible from herself</a:t>
            </a:r>
          </a:p>
          <a:p>
            <a:r>
              <a:rPr lang="en-US" dirty="0" smtClean="0"/>
              <a:t>More girls fell under this spell.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Everyone believed something evil had possessed the girls and more villagers came to witness the afflicted girls for themselves.</a:t>
            </a:r>
          </a:p>
          <a:p>
            <a:r>
              <a:rPr lang="en-US" dirty="0" smtClean="0"/>
              <a:t>Reverend Parris would ask them continually, “How did you let Satan in?” or, “Who is using Satan against you?”</a:t>
            </a:r>
          </a:p>
          <a:p>
            <a:r>
              <a:rPr lang="en-US" dirty="0" smtClean="0"/>
              <a:t>Then the accusations began.</a:t>
            </a:r>
            <a:endParaRPr lang="en-US" dirty="0"/>
          </a:p>
        </p:txBody>
      </p:sp>
      <p:sp>
        <p:nvSpPr>
          <p:cNvPr id="3" name="Title 2"/>
          <p:cNvSpPr>
            <a:spLocks noGrp="1"/>
          </p:cNvSpPr>
          <p:nvPr>
            <p:ph type="title"/>
          </p:nvPr>
        </p:nvSpPr>
        <p:spPr/>
        <p:txBody>
          <a:bodyPr/>
          <a:lstStyle/>
          <a:p>
            <a:pPr algn="ctr"/>
            <a:r>
              <a:rPr lang="en-US" dirty="0" smtClean="0"/>
              <a:t>“How did you let Satan in?”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Tituba</a:t>
            </a:r>
            <a:r>
              <a:rPr lang="en-US" dirty="0" smtClean="0"/>
              <a:t> was the reverend’s Indian slave. In everyone’s eyes she matched their idea of the witch.</a:t>
            </a:r>
          </a:p>
          <a:p>
            <a:pPr lvl="1"/>
            <a:r>
              <a:rPr lang="en-US" dirty="0" smtClean="0"/>
              <a:t>Dark skin</a:t>
            </a:r>
          </a:p>
          <a:p>
            <a:pPr lvl="1"/>
            <a:r>
              <a:rPr lang="en-US" dirty="0" smtClean="0"/>
              <a:t>Mysterious</a:t>
            </a:r>
          </a:p>
          <a:p>
            <a:pPr lvl="1"/>
            <a:r>
              <a:rPr lang="en-US" dirty="0" smtClean="0"/>
              <a:t>Voodoo </a:t>
            </a:r>
          </a:p>
          <a:p>
            <a:r>
              <a:rPr lang="en-US" dirty="0" smtClean="0"/>
              <a:t>In February she gave her confession to the judge.  </a:t>
            </a:r>
            <a:r>
              <a:rPr lang="en-US" dirty="0" err="1" smtClean="0"/>
              <a:t>Tituba</a:t>
            </a:r>
            <a:r>
              <a:rPr lang="en-US" dirty="0" smtClean="0"/>
              <a:t> said that the devil and four other women came to her and asked her to serve him.</a:t>
            </a:r>
          </a:p>
          <a:p>
            <a:pPr lvl="1"/>
            <a:r>
              <a:rPr lang="en-US" dirty="0" smtClean="0"/>
              <a:t>Sarah Osborne</a:t>
            </a:r>
          </a:p>
          <a:p>
            <a:pPr lvl="1"/>
            <a:r>
              <a:rPr lang="en-US" dirty="0" smtClean="0"/>
              <a:t>Sarah Good</a:t>
            </a:r>
            <a:endParaRPr lang="en-US" dirty="0"/>
          </a:p>
        </p:txBody>
      </p:sp>
      <p:sp>
        <p:nvSpPr>
          <p:cNvPr id="3" name="Title 2"/>
          <p:cNvSpPr>
            <a:spLocks noGrp="1"/>
          </p:cNvSpPr>
          <p:nvPr>
            <p:ph type="title"/>
          </p:nvPr>
        </p:nvSpPr>
        <p:spPr/>
        <p:txBody>
          <a:bodyPr/>
          <a:lstStyle/>
          <a:p>
            <a:pPr algn="ctr"/>
            <a:r>
              <a:rPr lang="en-US" dirty="0" smtClean="0"/>
              <a:t>First of the accused- </a:t>
            </a:r>
            <a:r>
              <a:rPr lang="en-US" dirty="0" err="1" smtClean="0"/>
              <a:t>Tituba</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128</TotalTime>
  <Words>964</Words>
  <Application>Microsoft Office PowerPoint</Application>
  <PresentationFormat>On-screen Show (4:3)</PresentationFormat>
  <Paragraphs>61</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Paper</vt:lpstr>
      <vt:lpstr>The Witch Trial: The Devil in Salem Village</vt:lpstr>
      <vt:lpstr>Map of Salem Village in 1692</vt:lpstr>
      <vt:lpstr>The Stereotypical Witch</vt:lpstr>
      <vt:lpstr>What was a Witch in the eyes of a Puritan?</vt:lpstr>
      <vt:lpstr>The Malleus Maleficarum</vt:lpstr>
      <vt:lpstr>Witches in Salem</vt:lpstr>
      <vt:lpstr>The Possessed Girls</vt:lpstr>
      <vt:lpstr>“How did you let Satan in?”</vt:lpstr>
      <vt:lpstr>First of the accused- Tituba</vt:lpstr>
      <vt:lpstr>Freedom</vt:lpstr>
      <vt:lpstr>Confessions of a Witch</vt:lpstr>
      <vt:lpstr>Slide 12</vt:lpstr>
      <vt:lpstr>Gallows Hill</vt:lpstr>
      <vt:lpstr>The End</vt:lpstr>
      <vt:lpstr>Salem Now</vt:lpstr>
      <vt:lpstr>Conclusion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Witch Trial: The Devil in Salem Village</dc:title>
  <dc:creator>Dakota Prairie</dc:creator>
  <cp:lastModifiedBy>Dakota Prairie</cp:lastModifiedBy>
  <cp:revision>19</cp:revision>
  <dcterms:created xsi:type="dcterms:W3CDTF">2010-02-11T15:01:07Z</dcterms:created>
  <dcterms:modified xsi:type="dcterms:W3CDTF">2010-02-23T15:37:37Z</dcterms:modified>
</cp:coreProperties>
</file>